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9" r:id="rId6"/>
    <p:sldId id="310" r:id="rId7"/>
    <p:sldId id="311" r:id="rId8"/>
    <p:sldId id="312" r:id="rId9"/>
    <p:sldId id="313" r:id="rId10"/>
    <p:sldId id="317" r:id="rId11"/>
    <p:sldId id="316" r:id="rId12"/>
    <p:sldId id="333" r:id="rId13"/>
    <p:sldId id="320" r:id="rId14"/>
    <p:sldId id="318" r:id="rId15"/>
    <p:sldId id="321" r:id="rId16"/>
    <p:sldId id="322" r:id="rId17"/>
    <p:sldId id="314" r:id="rId18"/>
    <p:sldId id="315" r:id="rId19"/>
    <p:sldId id="319" r:id="rId20"/>
    <p:sldId id="323" r:id="rId21"/>
    <p:sldId id="330" r:id="rId22"/>
    <p:sldId id="324" r:id="rId23"/>
    <p:sldId id="328" r:id="rId24"/>
    <p:sldId id="329" r:id="rId25"/>
    <p:sldId id="331" r:id="rId26"/>
    <p:sldId id="332" r:id="rId27"/>
    <p:sldId id="325" r:id="rId28"/>
    <p:sldId id="32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30F668-C779-4D40-AC04-BC4C7460003C}" type="doc">
      <dgm:prSet loTypeId="urn:microsoft.com/office/officeart/2005/8/layout/vList2" loCatId="list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C8DAABAC-01B4-457A-907F-35CE5DFDCCC5}">
      <dgm:prSet/>
      <dgm:spPr/>
      <dgm:t>
        <a:bodyPr/>
        <a:lstStyle/>
        <a:p>
          <a:r>
            <a:rPr lang="en-US" b="1" u="sng" dirty="0"/>
            <a:t>Simple Hopfield Network</a:t>
          </a:r>
        </a:p>
        <a:p>
          <a:r>
            <a:rPr lang="en-US" b="0" dirty="0"/>
            <a:t>associates some input vector </a:t>
          </a:r>
          <a:r>
            <a:rPr lang="en-US" dirty="0"/>
            <a:t>with a pattern that has been previously saved in the network by minimizing an Energy Function.</a:t>
          </a:r>
        </a:p>
      </dgm:t>
    </dgm:pt>
    <dgm:pt modelId="{CDE9BEA3-2CCC-44B2-BED5-01B42BB84020}" type="parTrans" cxnId="{32E59060-13E9-44DE-A789-6742C280DD0A}">
      <dgm:prSet/>
      <dgm:spPr/>
      <dgm:t>
        <a:bodyPr/>
        <a:lstStyle/>
        <a:p>
          <a:endParaRPr lang="en-US"/>
        </a:p>
      </dgm:t>
    </dgm:pt>
    <dgm:pt modelId="{7E6175FC-B07E-4660-9F0B-69AF4699DAF2}" type="sibTrans" cxnId="{32E59060-13E9-44DE-A789-6742C280DD0A}">
      <dgm:prSet/>
      <dgm:spPr/>
      <dgm:t>
        <a:bodyPr/>
        <a:lstStyle/>
        <a:p>
          <a:endParaRPr lang="en-US"/>
        </a:p>
      </dgm:t>
    </dgm:pt>
    <dgm:pt modelId="{900C9F32-8778-4AEA-9F20-0637CBE4F139}">
      <dgm:prSet/>
      <dgm:spPr/>
      <dgm:t>
        <a:bodyPr/>
        <a:lstStyle/>
        <a:p>
          <a:r>
            <a:rPr lang="en-US" b="1" u="sng"/>
            <a:t>Modern Hopfield Network</a:t>
          </a:r>
        </a:p>
        <a:p>
          <a:r>
            <a:rPr lang="en-US"/>
            <a:t>uses a more complex Energy Function (with an Interaction Function) in order to increase the memory capacity without increasing the size of the memory.</a:t>
          </a:r>
          <a:endParaRPr lang="en-US" dirty="0"/>
        </a:p>
      </dgm:t>
    </dgm:pt>
    <dgm:pt modelId="{65A8897E-D689-46C9-A5D8-5D63A9DE46BA}" type="parTrans" cxnId="{1F98B2E2-FBFD-4F33-ABE8-F061C9F8E59E}">
      <dgm:prSet/>
      <dgm:spPr/>
      <dgm:t>
        <a:bodyPr/>
        <a:lstStyle/>
        <a:p>
          <a:endParaRPr lang="en-US"/>
        </a:p>
      </dgm:t>
    </dgm:pt>
    <dgm:pt modelId="{4073EC18-079B-4D62-8A3B-83100991351E}" type="sibTrans" cxnId="{1F98B2E2-FBFD-4F33-ABE8-F061C9F8E59E}">
      <dgm:prSet/>
      <dgm:spPr/>
      <dgm:t>
        <a:bodyPr/>
        <a:lstStyle/>
        <a:p>
          <a:endParaRPr lang="en-US"/>
        </a:p>
      </dgm:t>
    </dgm:pt>
    <dgm:pt modelId="{F72B1EA7-F88E-41AB-BAC7-0C7E1658FAE6}">
      <dgm:prSet/>
      <dgm:spPr/>
      <dgm:t>
        <a:bodyPr/>
        <a:lstStyle/>
        <a:p>
          <a:r>
            <a:rPr lang="en-US" b="1" u="sng" dirty="0"/>
            <a:t>Continuous-Valued Hopfield Network</a:t>
          </a:r>
        </a:p>
        <a:p>
          <a:r>
            <a:rPr lang="en-US" dirty="0"/>
            <a:t>uses an Energy Function with an exponential Interaction Function and with a quadratic term that sets upper and lower boundaries on the Energy Function.</a:t>
          </a:r>
        </a:p>
      </dgm:t>
    </dgm:pt>
    <dgm:pt modelId="{0EA1F8CB-9F9A-4DC4-9DD9-EB90713654BC}" type="parTrans" cxnId="{52F9CDBC-7F52-4B1D-926D-05C32B6B9C73}">
      <dgm:prSet/>
      <dgm:spPr/>
      <dgm:t>
        <a:bodyPr/>
        <a:lstStyle/>
        <a:p>
          <a:endParaRPr lang="en-US"/>
        </a:p>
      </dgm:t>
    </dgm:pt>
    <dgm:pt modelId="{C2713E59-05D0-426E-8A15-9D5C00023278}" type="sibTrans" cxnId="{52F9CDBC-7F52-4B1D-926D-05C32B6B9C73}">
      <dgm:prSet/>
      <dgm:spPr/>
      <dgm:t>
        <a:bodyPr/>
        <a:lstStyle/>
        <a:p>
          <a:endParaRPr lang="en-US"/>
        </a:p>
      </dgm:t>
    </dgm:pt>
    <dgm:pt modelId="{8BD82633-E9F9-4D10-BB38-9C8C409E9EC8}" type="pres">
      <dgm:prSet presAssocID="{C430F668-C779-4D40-AC04-BC4C7460003C}" presName="linear" presStyleCnt="0">
        <dgm:presLayoutVars>
          <dgm:animLvl val="lvl"/>
          <dgm:resizeHandles val="exact"/>
        </dgm:presLayoutVars>
      </dgm:prSet>
      <dgm:spPr/>
    </dgm:pt>
    <dgm:pt modelId="{03232BA3-909F-4AF8-94F6-604AE1D35B01}" type="pres">
      <dgm:prSet presAssocID="{C8DAABAC-01B4-457A-907F-35CE5DFDCCC5}" presName="parentText" presStyleLbl="node1" presStyleIdx="0" presStyleCnt="3" custLinFactNeighborX="-416">
        <dgm:presLayoutVars>
          <dgm:chMax val="0"/>
          <dgm:bulletEnabled val="1"/>
        </dgm:presLayoutVars>
      </dgm:prSet>
      <dgm:spPr/>
    </dgm:pt>
    <dgm:pt modelId="{EDA2D051-6A04-4341-BD07-E973B604F629}" type="pres">
      <dgm:prSet presAssocID="{7E6175FC-B07E-4660-9F0B-69AF4699DAF2}" presName="spacer" presStyleCnt="0"/>
      <dgm:spPr/>
    </dgm:pt>
    <dgm:pt modelId="{97EA2D75-22EF-42DE-A3D8-C8D125AA6BCD}" type="pres">
      <dgm:prSet presAssocID="{900C9F32-8778-4AEA-9F20-0637CBE4F13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B6C3D84-6160-4C5F-8980-24BA0AA8B44D}" type="pres">
      <dgm:prSet presAssocID="{4073EC18-079B-4D62-8A3B-83100991351E}" presName="spacer" presStyleCnt="0"/>
      <dgm:spPr/>
    </dgm:pt>
    <dgm:pt modelId="{42EDC090-202E-481B-8185-06B080887858}" type="pres">
      <dgm:prSet presAssocID="{F72B1EA7-F88E-41AB-BAC7-0C7E1658FAE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1600B04-3676-400E-AA6E-46BA0BDF90DB}" type="presOf" srcId="{900C9F32-8778-4AEA-9F20-0637CBE4F139}" destId="{97EA2D75-22EF-42DE-A3D8-C8D125AA6BCD}" srcOrd="0" destOrd="0" presId="urn:microsoft.com/office/officeart/2005/8/layout/vList2"/>
    <dgm:cxn modelId="{32E59060-13E9-44DE-A789-6742C280DD0A}" srcId="{C430F668-C779-4D40-AC04-BC4C7460003C}" destId="{C8DAABAC-01B4-457A-907F-35CE5DFDCCC5}" srcOrd="0" destOrd="0" parTransId="{CDE9BEA3-2CCC-44B2-BED5-01B42BB84020}" sibTransId="{7E6175FC-B07E-4660-9F0B-69AF4699DAF2}"/>
    <dgm:cxn modelId="{72AD5543-9EFE-4465-A596-44CC83DF5E02}" type="presOf" srcId="{C8DAABAC-01B4-457A-907F-35CE5DFDCCC5}" destId="{03232BA3-909F-4AF8-94F6-604AE1D35B01}" srcOrd="0" destOrd="0" presId="urn:microsoft.com/office/officeart/2005/8/layout/vList2"/>
    <dgm:cxn modelId="{A3B1786D-A09E-4062-8407-A26C90F62CF2}" type="presOf" srcId="{C430F668-C779-4D40-AC04-BC4C7460003C}" destId="{8BD82633-E9F9-4D10-BB38-9C8C409E9EC8}" srcOrd="0" destOrd="0" presId="urn:microsoft.com/office/officeart/2005/8/layout/vList2"/>
    <dgm:cxn modelId="{52F9CDBC-7F52-4B1D-926D-05C32B6B9C73}" srcId="{C430F668-C779-4D40-AC04-BC4C7460003C}" destId="{F72B1EA7-F88E-41AB-BAC7-0C7E1658FAE6}" srcOrd="2" destOrd="0" parTransId="{0EA1F8CB-9F9A-4DC4-9DD9-EB90713654BC}" sibTransId="{C2713E59-05D0-426E-8A15-9D5C00023278}"/>
    <dgm:cxn modelId="{8F2110C8-CF07-4993-BA51-3152F041ED92}" type="presOf" srcId="{F72B1EA7-F88E-41AB-BAC7-0C7E1658FAE6}" destId="{42EDC090-202E-481B-8185-06B080887858}" srcOrd="0" destOrd="0" presId="urn:microsoft.com/office/officeart/2005/8/layout/vList2"/>
    <dgm:cxn modelId="{1F98B2E2-FBFD-4F33-ABE8-F061C9F8E59E}" srcId="{C430F668-C779-4D40-AC04-BC4C7460003C}" destId="{900C9F32-8778-4AEA-9F20-0637CBE4F139}" srcOrd="1" destOrd="0" parTransId="{65A8897E-D689-46C9-A5D8-5D63A9DE46BA}" sibTransId="{4073EC18-079B-4D62-8A3B-83100991351E}"/>
    <dgm:cxn modelId="{45BEE9D6-945A-435B-BE18-D37AEE88EF4A}" type="presParOf" srcId="{8BD82633-E9F9-4D10-BB38-9C8C409E9EC8}" destId="{03232BA3-909F-4AF8-94F6-604AE1D35B01}" srcOrd="0" destOrd="0" presId="urn:microsoft.com/office/officeart/2005/8/layout/vList2"/>
    <dgm:cxn modelId="{71B744EB-0857-47E0-89F6-1CF1197CF698}" type="presParOf" srcId="{8BD82633-E9F9-4D10-BB38-9C8C409E9EC8}" destId="{EDA2D051-6A04-4341-BD07-E973B604F629}" srcOrd="1" destOrd="0" presId="urn:microsoft.com/office/officeart/2005/8/layout/vList2"/>
    <dgm:cxn modelId="{A74FED7C-69F8-4B28-8435-23995ED5BDA2}" type="presParOf" srcId="{8BD82633-E9F9-4D10-BB38-9C8C409E9EC8}" destId="{97EA2D75-22EF-42DE-A3D8-C8D125AA6BCD}" srcOrd="2" destOrd="0" presId="urn:microsoft.com/office/officeart/2005/8/layout/vList2"/>
    <dgm:cxn modelId="{9AAC2F2A-5478-4B4F-8420-ACFD009919B3}" type="presParOf" srcId="{8BD82633-E9F9-4D10-BB38-9C8C409E9EC8}" destId="{FB6C3D84-6160-4C5F-8980-24BA0AA8B44D}" srcOrd="3" destOrd="0" presId="urn:microsoft.com/office/officeart/2005/8/layout/vList2"/>
    <dgm:cxn modelId="{810EAFA2-7CCD-42DC-8F20-64530370AEBC}" type="presParOf" srcId="{8BD82633-E9F9-4D10-BB38-9C8C409E9EC8}" destId="{42EDC090-202E-481B-8185-06B08088785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232BA3-909F-4AF8-94F6-604AE1D35B01}">
      <dsp:nvSpPr>
        <dsp:cNvPr id="0" name=""/>
        <dsp:cNvSpPr/>
      </dsp:nvSpPr>
      <dsp:spPr>
        <a:xfrm>
          <a:off x="0" y="448789"/>
          <a:ext cx="7813039" cy="181350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shade val="8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shade val="8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u="sng" kern="1200" dirty="0"/>
            <a:t>Simple Hopfield Network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associates some input vector </a:t>
          </a:r>
          <a:r>
            <a:rPr lang="en-US" sz="2500" kern="1200" dirty="0"/>
            <a:t>with a pattern that has been previously saved in the network by minimizing an Energy Function.</a:t>
          </a:r>
        </a:p>
      </dsp:txBody>
      <dsp:txXfrm>
        <a:off x="88528" y="537317"/>
        <a:ext cx="7635983" cy="1636444"/>
      </dsp:txXfrm>
    </dsp:sp>
    <dsp:sp modelId="{97EA2D75-22EF-42DE-A3D8-C8D125AA6BCD}">
      <dsp:nvSpPr>
        <dsp:cNvPr id="0" name=""/>
        <dsp:cNvSpPr/>
      </dsp:nvSpPr>
      <dsp:spPr>
        <a:xfrm>
          <a:off x="0" y="2334290"/>
          <a:ext cx="7813039" cy="181350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-236362"/>
                <a:satOff val="4090"/>
                <a:lumOff val="13513"/>
                <a:alphaOff val="0"/>
                <a:shade val="85000"/>
                <a:satMod val="130000"/>
              </a:schemeClr>
            </a:gs>
            <a:gs pos="34000">
              <a:schemeClr val="accent1">
                <a:shade val="80000"/>
                <a:hueOff val="-236362"/>
                <a:satOff val="4090"/>
                <a:lumOff val="13513"/>
                <a:alphaOff val="0"/>
                <a:shade val="87000"/>
                <a:satMod val="125000"/>
              </a:schemeClr>
            </a:gs>
            <a:gs pos="70000">
              <a:schemeClr val="accent1">
                <a:shade val="80000"/>
                <a:hueOff val="-236362"/>
                <a:satOff val="4090"/>
                <a:lumOff val="13513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80000"/>
                <a:hueOff val="-236362"/>
                <a:satOff val="4090"/>
                <a:lumOff val="13513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u="sng" kern="1200"/>
            <a:t>Modern Hopfield Network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uses a more complex Energy Function (with an Interaction Function) in order to increase the memory capacity without increasing the size of the memory.</a:t>
          </a:r>
          <a:endParaRPr lang="en-US" sz="2500" kern="1200" dirty="0"/>
        </a:p>
      </dsp:txBody>
      <dsp:txXfrm>
        <a:off x="88528" y="2422818"/>
        <a:ext cx="7635983" cy="1636444"/>
      </dsp:txXfrm>
    </dsp:sp>
    <dsp:sp modelId="{42EDC090-202E-481B-8185-06B080887858}">
      <dsp:nvSpPr>
        <dsp:cNvPr id="0" name=""/>
        <dsp:cNvSpPr/>
      </dsp:nvSpPr>
      <dsp:spPr>
        <a:xfrm>
          <a:off x="0" y="4219790"/>
          <a:ext cx="7813039" cy="181350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-472725"/>
                <a:satOff val="8181"/>
                <a:lumOff val="27027"/>
                <a:alphaOff val="0"/>
                <a:shade val="85000"/>
                <a:satMod val="130000"/>
              </a:schemeClr>
            </a:gs>
            <a:gs pos="34000">
              <a:schemeClr val="accent1">
                <a:shade val="80000"/>
                <a:hueOff val="-472725"/>
                <a:satOff val="8181"/>
                <a:lumOff val="27027"/>
                <a:alphaOff val="0"/>
                <a:shade val="87000"/>
                <a:satMod val="125000"/>
              </a:schemeClr>
            </a:gs>
            <a:gs pos="70000">
              <a:schemeClr val="accent1">
                <a:shade val="80000"/>
                <a:hueOff val="-472725"/>
                <a:satOff val="8181"/>
                <a:lumOff val="27027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80000"/>
                <a:hueOff val="-472725"/>
                <a:satOff val="8181"/>
                <a:lumOff val="27027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u="sng" kern="1200" dirty="0"/>
            <a:t>Continuous-Valued Hopfield Network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uses an Energy Function with an exponential Interaction Function and with a quadratic term that sets upper and lower boundaries on the Energy Function.</a:t>
          </a:r>
        </a:p>
      </dsp:txBody>
      <dsp:txXfrm>
        <a:off x="88528" y="4308318"/>
        <a:ext cx="7635983" cy="16364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l-jku/hopfield-layer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2080" y="639097"/>
            <a:ext cx="5060992" cy="2581623"/>
          </a:xfrm>
        </p:spPr>
        <p:txBody>
          <a:bodyPr>
            <a:noAutofit/>
          </a:bodyPr>
          <a:lstStyle/>
          <a:p>
            <a:r>
              <a:rPr lang="en-US" sz="5400" dirty="0"/>
              <a:t>Hopfield Network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Tamir shoresh</a:t>
            </a:r>
          </a:p>
          <a:p>
            <a:r>
              <a:rPr lang="en-US" dirty="0"/>
              <a:t>Dan goren</a:t>
            </a:r>
          </a:p>
          <a:p>
            <a:r>
              <a:rPr lang="en-US" dirty="0"/>
              <a:t>Liora cohen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CEB62-A700-62AB-48E2-3F7CCF889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Implementation in Pytorch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55582E7-B3C9-5425-CF34-A98820648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2" r="-1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FBE95A03-E8FE-738D-2911-590B87613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948" y="905933"/>
            <a:ext cx="10130107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97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CE11-8C82-9311-5A20-8E162929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Augmentation</a:t>
            </a:r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C47EA2-5C5F-1FFC-7AC9-E967F993A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"/>
          <a:stretch/>
        </p:blipFill>
        <p:spPr>
          <a:xfrm>
            <a:off x="988290" y="2137604"/>
            <a:ext cx="10645035" cy="25489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5B17A1-8F3A-C9DB-DAFE-2CCE73938201}"/>
              </a:ext>
            </a:extLst>
          </p:cNvPr>
          <p:cNvSpPr/>
          <p:nvPr/>
        </p:nvSpPr>
        <p:spPr>
          <a:xfrm>
            <a:off x="1366981" y="3657607"/>
            <a:ext cx="10266343" cy="65578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0EE5F8-FA4A-A871-6180-2AD667659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89" y="5661889"/>
            <a:ext cx="8466139" cy="267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C431B8-A763-6B00-78C0-EE88C94805A5}"/>
              </a:ext>
            </a:extLst>
          </p:cNvPr>
          <p:cNvSpPr txBox="1"/>
          <p:nvPr/>
        </p:nvSpPr>
        <p:spPr>
          <a:xfrm rot="5400000">
            <a:off x="1845017" y="5054703"/>
            <a:ext cx="23043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Abadi" panose="020B0604020202020204" pitchFamily="34" charset="0"/>
              </a:rPr>
              <a:t>...</a:t>
            </a:r>
            <a:endParaRPr lang="en-IL" sz="8800" dirty="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306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7B09-2814-7185-465F-4B350DD40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model in Pytorch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79199-F7DB-FBC2-2EFE-06FA7E3B8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45931"/>
            <a:ext cx="8842909" cy="429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00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95D64-B591-788F-D190-07726E9C9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Integration of Hopfield Layer in Pytorch</a:t>
            </a:r>
            <a:endParaRPr lang="en-IL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Flowchart">
            <a:extLst>
              <a:ext uri="{FF2B5EF4-FFF2-40B4-BE49-F238E27FC236}">
                <a16:creationId xmlns:a16="http://schemas.microsoft.com/office/drawing/2014/main" id="{FF3AA54A-C3F5-7118-6445-1A5F72E9B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509" y="2472903"/>
            <a:ext cx="3031484" cy="30314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1B764-1105-308E-7AEC-02C1C62DE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8320" y="2108201"/>
            <a:ext cx="6756400" cy="376089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The official implementation of Hopfield layers can be found on GitHub:</a:t>
            </a:r>
          </a:p>
          <a:p>
            <a:pPr marL="0" indent="0" algn="ctr">
              <a:buNone/>
            </a:pPr>
            <a:r>
              <a:rPr lang="en-US" sz="2800" dirty="0">
                <a:hlinkClick r:id="rId4"/>
              </a:rPr>
              <a:t>https://github.com/ml-jku/hopfield-layers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This implementation works with the Pytorch interface and can be set as a Pytorch Layer.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2919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B8DCA-5BF9-C657-2FCC-A0856CF33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8" y="2664523"/>
            <a:ext cx="10590125" cy="248868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A30E55-5F2F-DB67-CEDC-5748BC3A1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98" y="785507"/>
            <a:ext cx="4386934" cy="3231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BDC5A9-FD0B-4995-4C33-9FD0967BC78E}"/>
              </a:ext>
            </a:extLst>
          </p:cNvPr>
          <p:cNvSpPr txBox="1"/>
          <p:nvPr/>
        </p:nvSpPr>
        <p:spPr>
          <a:xfrm rot="5400000">
            <a:off x="2232944" y="1897495"/>
            <a:ext cx="23043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Abadi" panose="020B0604020202020204" pitchFamily="34" charset="0"/>
              </a:rPr>
              <a:t>...</a:t>
            </a:r>
            <a:endParaRPr lang="en-IL" sz="8800" dirty="0">
              <a:latin typeface="Abadi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C47295-3599-E13B-6E0E-9F925A4DDCC3}"/>
              </a:ext>
            </a:extLst>
          </p:cNvPr>
          <p:cNvSpPr/>
          <p:nvPr/>
        </p:nvSpPr>
        <p:spPr>
          <a:xfrm>
            <a:off x="571998" y="2664523"/>
            <a:ext cx="10590125" cy="3231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83876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11C0-00F1-BE66-9E7F-5C0EEBAC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Optimization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1B1A8D-A4E1-2E6E-2919-6F9335618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𝑙𝑒𝑎𝑟𝑛𝑖𝑛𝑔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=[0.0071,  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𝟎𝟑𝟔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0.36,  3.6]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𝑝𝑎𝑟𝑎𝑙𝑙𝑒𝑙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h𝑒𝑎𝑑𝑠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=[1,  16,  196]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1B1A8D-A4E1-2E6E-2919-6F9335618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3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47C740-6A02-6FB8-5AA1-B6A0EC910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4128655"/>
            <a:ext cx="9793559" cy="21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51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8A27-A57F-D384-4929-8B233B27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Results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AB6F5-B097-03D7-8B90-DC46C5476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55" y="2095415"/>
            <a:ext cx="11797963" cy="414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DEF40-7D6D-0240-7081-A93C2422CE7E}"/>
              </a:ext>
            </a:extLst>
          </p:cNvPr>
          <p:cNvSpPr txBox="1"/>
          <p:nvPr/>
        </p:nvSpPr>
        <p:spPr>
          <a:xfrm rot="1044496">
            <a:off x="5390704" y="894817"/>
            <a:ext cx="606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Aren’t we forgetting something??</a:t>
            </a:r>
            <a:endParaRPr lang="en-IL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61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8A27-A57F-D384-4929-8B233B27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Results of Optimization 1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1C707-9460-E858-6BBC-EE3F85B2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25" y="2068090"/>
            <a:ext cx="11665550" cy="40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08A27-A57F-D384-4929-8B233B27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Confusion Matrix</a:t>
            </a:r>
            <a:endParaRPr lang="en-IL" sz="44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051FB-42CD-3983-6F2E-28102EBB05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7" y="2546224"/>
                <a:ext cx="3448259" cy="3342747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𝑙𝑒𝑎𝑟𝑛𝑖𝑛𝑔</m:t>
                    </m:r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sz="2400" b="0" dirty="0">
                  <a:solidFill>
                    <a:srgbClr val="FFFFFF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en-US" sz="2400" b="0" i="1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𝑝𝑎𝑟𝑎𝑙𝑙𝑒𝑙</m:t>
                    </m:r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h𝑒𝑎𝑑𝑠</m:t>
                    </m:r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rgbClr val="FFFFFF"/>
                  </a:solidFill>
                </a:endParaRPr>
              </a:p>
              <a:p>
                <a:endParaRPr lang="en-IL" sz="24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051FB-42CD-3983-6F2E-28102EBB05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7" y="2546224"/>
                <a:ext cx="3448259" cy="3342747"/>
              </a:xfrm>
              <a:blipFill>
                <a:blip r:embed="rId2"/>
                <a:stretch>
                  <a:fillRect l="-5133" t="-36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8EEF6FD-25F3-A2B3-0BD9-545943F20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6" r="-1" b="607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83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841D9-97B6-CD3A-BB96-B361680E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IL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Check List">
            <a:extLst>
              <a:ext uri="{FF2B5EF4-FFF2-40B4-BE49-F238E27FC236}">
                <a16:creationId xmlns:a16="http://schemas.microsoft.com/office/drawing/2014/main" id="{12AAC15A-A2E1-8BC3-0BA0-55386F1F9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509" y="2472903"/>
            <a:ext cx="3031484" cy="30314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87678-6E21-263C-C5EB-45A52F8AF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5120" y="2108201"/>
            <a:ext cx="6959600" cy="3760891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Theoretical Reminder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EMNIST letter classification task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Benchmarks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Our Hopfield-based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Implementation in Pytorch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Model Optimization &amp;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Future Work</a:t>
            </a:r>
            <a:endParaRPr lang="en-IL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2674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8A27-A57F-D384-4929-8B233B27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Feed-Forward and Optimizer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051FB-42CD-3983-6F2E-28102EBB05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1163319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𝑓𝑒𝑒𝑑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𝑓𝑜𝑟𝑤𝑎𝑟𝑑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60, 150, 300, 784, 1500, 2000, 3000, 4000</m:t>
                        </m:r>
                      </m:e>
                    </m:d>
                  </m:oMath>
                </a14:m>
                <a:endParaRPr lang="en-US" b="0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𝑜𝑝𝑡𝑖𝑚𝑖𝑧𝑒𝑟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𝐴𝑑𝑎𝑚𝑊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𝑅𝑀𝑆𝑝𝑟𝑜𝑝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051FB-42CD-3983-6F2E-28102EBB05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1163319"/>
              </a:xfrm>
              <a:blipFill>
                <a:blip r:embed="rId2"/>
                <a:stretch>
                  <a:fillRect l="-1455" t="-10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9E44CE-93AB-2490-7C21-73241DD15F09}"/>
                  </a:ext>
                </a:extLst>
              </p:cNvPr>
              <p:cNvSpPr txBox="1"/>
              <p:nvPr/>
            </p:nvSpPr>
            <p:spPr>
              <a:xfrm>
                <a:off x="1514032" y="3843769"/>
                <a:ext cx="4094480" cy="2420727"/>
              </a:xfrm>
              <a:prstGeom prst="rect">
                <a:avLst/>
              </a:prstGeom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𝑅𝑀𝑆𝑝𝑟𝑜𝑝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9E44CE-93AB-2490-7C21-73241DD15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032" y="3843769"/>
                <a:ext cx="4094480" cy="2420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C53678-0818-A758-001F-70DDFC47FD1B}"/>
                  </a:ext>
                </a:extLst>
              </p:cNvPr>
              <p:cNvSpPr txBox="1"/>
              <p:nvPr/>
            </p:nvSpPr>
            <p:spPr>
              <a:xfrm>
                <a:off x="6758892" y="2618370"/>
                <a:ext cx="4094480" cy="3646126"/>
              </a:xfrm>
              <a:prstGeom prst="rect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𝐴𝑑𝑎𝑚𝑊</m:t>
                      </m:r>
                    </m:oMath>
                  </m:oMathPara>
                </a14:m>
                <a:endParaRPr lang="en-US" sz="2400" dirty="0">
                  <a:solidFill>
                    <a:schemeClr val="accent6"/>
                  </a:solidFill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C53678-0818-A758-001F-70DDFC47F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892" y="2618370"/>
                <a:ext cx="4094480" cy="3646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530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8A27-A57F-D384-4929-8B233B27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Optimization 2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4A6CB-6E9B-48A4-AAE9-7692F13F1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14" y="2153819"/>
            <a:ext cx="11309931" cy="39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12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08A27-A57F-D384-4929-8B233B27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Confusion Matrix</a:t>
            </a:r>
            <a:endParaRPr lang="en-IL" sz="44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051FB-42CD-3983-6F2E-28102EBB05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081" y="2546224"/>
                <a:ext cx="3942080" cy="3342747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𝑓𝑒𝑒𝑑</m:t>
                    </m:r>
                    <m:r>
                      <a:rPr lang="en-US" sz="2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𝑓𝑜𝑟𝑤𝑎𝑟𝑑</m:t>
                    </m:r>
                    <m:r>
                      <a:rPr lang="en-US" sz="2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sz="2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=3000</m:t>
                    </m:r>
                  </m:oMath>
                </a14:m>
                <a:endParaRPr lang="en-US" sz="2400" b="0" dirty="0">
                  <a:solidFill>
                    <a:srgbClr val="FFFFFF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𝑜𝑝𝑡𝑖𝑚𝑖𝑠𝑒𝑟</m:t>
                    </m:r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0" i="1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rmsprop</a:t>
                </a:r>
              </a:p>
              <a:p>
                <a:endParaRPr lang="en-IL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051FB-42CD-3983-6F2E-28102EBB05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081" y="2546224"/>
                <a:ext cx="3942080" cy="3342747"/>
              </a:xfrm>
              <a:blipFill>
                <a:blip r:embed="rId2"/>
                <a:stretch>
                  <a:fillRect l="-4328" t="-36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AA0DD5E-A5E1-45BC-CE66-4297C1C86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2" r="-1" b="6095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1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9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8913CB-1A19-C55A-C5A7-9F3E62983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63"/>
          <a:stretch/>
        </p:blipFill>
        <p:spPr>
          <a:xfrm>
            <a:off x="1544320" y="532966"/>
            <a:ext cx="9011920" cy="576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85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8A27-A57F-D384-4929-8B233B27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D330EDE-5F75-11B7-EFE9-359086104B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2640" y="2108201"/>
                <a:ext cx="10353040" cy="3760891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 With our modified architecture, run additional optimization on Hopfield parameters (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𝑝𝑎𝑟𝑎𝑙𝑙𝑒𝑙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h𝑒𝑎𝑑𝑠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 Adding Dropout layers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 Try a different architecture – Convolutional network as an encoder, followed by Hopfield “attention” on the feature vectors, followed by feed forward and output layer.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IL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D330EDE-5F75-11B7-EFE9-359086104B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2640" y="2108201"/>
                <a:ext cx="10353040" cy="3760891"/>
              </a:xfrm>
              <a:blipFill>
                <a:blip r:embed="rId2"/>
                <a:stretch>
                  <a:fillRect l="-1943" t="-129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417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CEB62-A700-62AB-48E2-3F7CCF889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418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BE410-A7B8-4C31-5840-A1470085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Reminder of Hopfield Networks</a:t>
            </a:r>
            <a:endParaRPr lang="en-IL" sz="44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1169C1-48EE-49EC-C6D7-1D7AADA136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523070"/>
              </p:ext>
            </p:extLst>
          </p:nvPr>
        </p:nvGraphicFramePr>
        <p:xfrm>
          <a:off x="4267200" y="152400"/>
          <a:ext cx="7813039" cy="6482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4240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BDB12-F835-2A74-1C57-ACB7F895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EMNIST Letters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EF7C8-A928-D166-790D-CF91E2121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This dataset contains 145,600 images of handwritten English Letters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The images are divided into26 balanced classes (26 letters) including both uppercase and lowercase letters. </a:t>
            </a:r>
            <a:endParaRPr lang="en-IL" sz="2800" dirty="0"/>
          </a:p>
        </p:txBody>
      </p:sp>
      <p:pic>
        <p:nvPicPr>
          <p:cNvPr id="1026" name="Picture 2" descr="EMNIST Dataset | Papers With Code">
            <a:extLst>
              <a:ext uri="{FF2B5EF4-FFF2-40B4-BE49-F238E27FC236}">
                <a16:creationId xmlns:a16="http://schemas.microsoft.com/office/drawing/2014/main" id="{1BFE24D2-D925-9201-79FE-D3B3F3D6A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761" y="4425526"/>
            <a:ext cx="7945437" cy="163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88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4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B6AE2F-DF24-9F48-B9F5-66EAF4DD3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23"/>
          <a:stretch/>
        </p:blipFill>
        <p:spPr>
          <a:xfrm>
            <a:off x="819717" y="594360"/>
            <a:ext cx="10552566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1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FEBCF-8EE3-1144-1550-1C27DEC5E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WaveMixLite-112/16</a:t>
            </a:r>
            <a:endParaRPr lang="en-IL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91BDB-4D31-EB63-5522-B457B291E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640" y="2108201"/>
            <a:ext cx="5558907" cy="3760891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WaveMixLite uses 2D-discrete wavelet transforms to efficiently mix spatial information from pixels.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The trainable convolutions </a:t>
            </a:r>
            <a:r>
              <a:rPr lang="en-US" sz="2800" u="sng" dirty="0"/>
              <a:t>before</a:t>
            </a:r>
            <a:r>
              <a:rPr lang="en-US" sz="2800" dirty="0"/>
              <a:t> the wavelet transform allow the extraction of only those feature maps that are suitable for the chosen wavelet family.</a:t>
            </a:r>
          </a:p>
          <a:p>
            <a:pPr>
              <a:buFont typeface="Arial" panose="020B0604020202020204" pitchFamily="34" charset="0"/>
              <a:buChar char="•"/>
            </a:pPr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0272B-261B-9968-A30E-51A3BDFFA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764" y="286603"/>
            <a:ext cx="3879511" cy="5406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B1FB7F-714D-961B-EE2E-E57FAAF38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552" y="420918"/>
            <a:ext cx="1514818" cy="555896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1465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FEBCF-8EE3-1144-1550-1C27DEC5E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45587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4D7547"/>
                </a:solidFill>
              </a:rPr>
              <a:t>VGG-5 + </a:t>
            </a:r>
            <a:r>
              <a:rPr lang="en-US" sz="4000" dirty="0" err="1">
                <a:solidFill>
                  <a:srgbClr val="4D7547"/>
                </a:solidFill>
              </a:rPr>
              <a:t>SpinalNet</a:t>
            </a:r>
            <a:endParaRPr lang="en-IL" sz="4000" dirty="0">
              <a:solidFill>
                <a:srgbClr val="4D7547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91BDB-4D31-EB63-5522-B457B291E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78" y="2750096"/>
            <a:ext cx="3415672" cy="3274781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400" dirty="0"/>
              <a:t>VGG-5 is a CNN with 5 conv. 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SpinalNet</a:t>
            </a:r>
            <a:r>
              <a:rPr lang="en-US" sz="2400" dirty="0"/>
              <a:t> mimics the way our nervous system works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This architecture incorporates </a:t>
            </a:r>
            <a:r>
              <a:rPr lang="en-US" sz="2400" dirty="0" err="1"/>
              <a:t>SpinalNet</a:t>
            </a:r>
            <a:r>
              <a:rPr lang="en-US" sz="2400" dirty="0"/>
              <a:t> as the Dense layers at the end of the VGG-5.</a:t>
            </a:r>
          </a:p>
          <a:p>
            <a:pPr>
              <a:buFont typeface="Arial" panose="020B0604020202020204" pitchFamily="34" charset="0"/>
              <a:buChar char="•"/>
            </a:pPr>
            <a:endParaRPr lang="en-IL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F79A4D-2036-8503-1BC1-37F07B205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169" y="0"/>
            <a:ext cx="5003410" cy="3731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E2613D-24EC-FBA3-891E-C263F7EB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998" y="2669219"/>
            <a:ext cx="3887065" cy="37315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3E0404-86A9-40FA-8DB8-302414EE2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A88C649-4DA3-3DD7-B4BB-043D964A89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48560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3400-E47E-5F43-BC64-231304A1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Hopfield-Based Model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FC339-B349-05E3-3C6B-D90B5B5C3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7917411" cy="3760891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Main difference – no convolutions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Resembles a Transformer’s Encoder block: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Flattened input layer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Multi-headed Hopfield layer with batch normalization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Dense layer with batch normalization and ReLU activation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Dense output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C4737-4DFE-8301-622B-BDD562F30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6" b="2004"/>
          <a:stretch/>
        </p:blipFill>
        <p:spPr>
          <a:xfrm>
            <a:off x="9014691" y="2229119"/>
            <a:ext cx="2823771" cy="385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63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D1C0E-88AA-94D4-C993-3B40CE8D6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39"/>
          <a:stretch/>
        </p:blipFill>
        <p:spPr>
          <a:xfrm>
            <a:off x="245005" y="263812"/>
            <a:ext cx="11946995" cy="39983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44BF5-30B1-5BA2-12CE-569DDEDB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Final Architecture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>
            <a:extLst>
              <a:ext uri="{FF2B5EF4-FFF2-40B4-BE49-F238E27FC236}">
                <a16:creationId xmlns:a16="http://schemas.microsoft.com/office/drawing/2014/main" id="{64FC56C3-C7CE-37FD-399A-F83C044D5F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8241502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{B33BA21D-37BA-4727-AB14-ED5946865609}tf11437505_win32</Template>
  <TotalTime>16200</TotalTime>
  <Words>518</Words>
  <Application>Microsoft Office PowerPoint</Application>
  <PresentationFormat>Widescreen</PresentationFormat>
  <Paragraphs>83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Abadi</vt:lpstr>
      <vt:lpstr>Arial</vt:lpstr>
      <vt:lpstr>Calibri</vt:lpstr>
      <vt:lpstr>Cambria Math</vt:lpstr>
      <vt:lpstr>Georgia Pro Cond Light</vt:lpstr>
      <vt:lpstr>Speak Pro</vt:lpstr>
      <vt:lpstr>RetrospectVTI</vt:lpstr>
      <vt:lpstr>Hopfield Network Implementation</vt:lpstr>
      <vt:lpstr>Agenda</vt:lpstr>
      <vt:lpstr>Reminder of Hopfield Networks</vt:lpstr>
      <vt:lpstr>EMNIST Letters</vt:lpstr>
      <vt:lpstr>PowerPoint Presentation</vt:lpstr>
      <vt:lpstr>WaveMixLite-112/16</vt:lpstr>
      <vt:lpstr>VGG-5 + SpinalNet</vt:lpstr>
      <vt:lpstr>Our Hopfield-Based Model</vt:lpstr>
      <vt:lpstr>Final Architecture</vt:lpstr>
      <vt:lpstr>Implementation in Pytorch</vt:lpstr>
      <vt:lpstr>PowerPoint Presentation</vt:lpstr>
      <vt:lpstr>Image Augmentation</vt:lpstr>
      <vt:lpstr>Fitting the model in Pytorch</vt:lpstr>
      <vt:lpstr>Integration of Hopfield Layer in Pytorch</vt:lpstr>
      <vt:lpstr>PowerPoint Presentation</vt:lpstr>
      <vt:lpstr>Model Optimization</vt:lpstr>
      <vt:lpstr>First Results</vt:lpstr>
      <vt:lpstr> Results of Optimization 1</vt:lpstr>
      <vt:lpstr>Confusion Matrix</vt:lpstr>
      <vt:lpstr>Optimizing Feed-Forward and Optimizer</vt:lpstr>
      <vt:lpstr>Results of Optimization 2</vt:lpstr>
      <vt:lpstr>Confusion Matrix</vt:lpstr>
      <vt:lpstr>PowerPoint Presentation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Hopfield Network Implementation</dc:title>
  <dc:creator>tamirshoresh@outlook.com</dc:creator>
  <cp:lastModifiedBy>tamirshoresh@outlook.com</cp:lastModifiedBy>
  <cp:revision>32</cp:revision>
  <dcterms:created xsi:type="dcterms:W3CDTF">2022-12-26T14:05:02Z</dcterms:created>
  <dcterms:modified xsi:type="dcterms:W3CDTF">2023-01-22T14:57:45Z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